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3" r:id="rId6"/>
    <p:sldId id="264" r:id="rId7"/>
    <p:sldId id="274" r:id="rId8"/>
    <p:sldId id="279" r:id="rId9"/>
    <p:sldId id="276" r:id="rId10"/>
    <p:sldId id="280" r:id="rId11"/>
    <p:sldId id="281" r:id="rId12"/>
    <p:sldId id="267" r:id="rId13"/>
    <p:sldId id="278" r:id="rId14"/>
  </p:sldIdLst>
  <p:sldSz cx="9144000" cy="5143500" type="screen16x9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94624"/>
  </p:normalViewPr>
  <p:slideViewPr>
    <p:cSldViewPr snapToGrid="0">
      <p:cViewPr varScale="1">
        <p:scale>
          <a:sx n="120" d="100"/>
          <a:sy n="120" d="100"/>
        </p:scale>
        <p:origin x="8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-4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21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tags" Target="tags/tag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7B2EA-1088-4291-B765-CE8381E3DCBD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63D70E-DC2D-4B4C-AF16-04D2570FFF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9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0947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4194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624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9355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767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372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334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052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72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2875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278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0928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the Washington city as the example. It has two circles. The bigger one corresponds to ‘Mobile Washington’, the smaller one corresponds to ‘Capital Bike Washington’. </a:t>
            </a:r>
            <a:r>
              <a:rPr lang="zh-CN" altLang="zh-CN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 sentiment scores are 0.2314 and 0.2142.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3D70E-DC2D-4B4C-AF16-04D2570FFF5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961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FFD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5934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906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151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934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20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501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386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766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0679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326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590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D8B6C-04A2-4637-B261-5081EA40F145}" type="datetimeFigureOut">
              <a:rPr lang="zh-CN" altLang="en-US" smtClean="0"/>
              <a:t>17/9/21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82CAC-EF7E-49F4-A4F8-A79D51FBC8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694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2870200" cy="5143500"/>
          </a:xfrm>
          <a:prstGeom prst="rect">
            <a:avLst/>
          </a:prstGeom>
          <a:solidFill>
            <a:srgbClr val="FFD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280150" y="0"/>
            <a:ext cx="2870200" cy="5143500"/>
          </a:xfrm>
          <a:prstGeom prst="rect">
            <a:avLst/>
          </a:prstGeom>
          <a:solidFill>
            <a:srgbClr val="FFD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100"/>
            <a:ext cx="2571016" cy="40512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537" y="969804"/>
            <a:ext cx="2787288" cy="3203892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394075" y="752718"/>
            <a:ext cx="2362200" cy="2030909"/>
            <a:chOff x="3390900" y="1446055"/>
            <a:chExt cx="2362200" cy="2030909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4800" y="1446055"/>
              <a:ext cx="914400" cy="914398"/>
            </a:xfrm>
            <a:prstGeom prst="rect">
              <a:avLst/>
            </a:prstGeom>
          </p:spPr>
        </p:pic>
        <p:sp>
          <p:nvSpPr>
            <p:cNvPr id="14" name="标题 1"/>
            <p:cNvSpPr txBox="1">
              <a:spLocks/>
            </p:cNvSpPr>
            <p:nvPr/>
          </p:nvSpPr>
          <p:spPr>
            <a:xfrm>
              <a:off x="3390900" y="2597150"/>
              <a:ext cx="2362200" cy="87981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endParaRPr kumimoji="0" lang="en-US" altLang="zh-CN" sz="3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endParaRPr>
            </a:p>
            <a:p>
              <a:pPr lvl="0" algn="ctr" defTabSz="914400">
                <a:spcBef>
                  <a:spcPct val="0"/>
                </a:spcBef>
                <a:defRPr/>
              </a:pPr>
              <a:r>
                <a:rPr lang="en-US" altLang="zh-CN" sz="3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+mj-cs"/>
                </a:rPr>
                <a:t>Ride Anytime</a:t>
              </a:r>
            </a:p>
            <a:p>
              <a:pPr lvl="0" algn="ctr" defTabSz="914400">
                <a:spcBef>
                  <a:spcPct val="0"/>
                </a:spcBef>
                <a:defRPr/>
              </a:pPr>
              <a:r>
                <a:rPr lang="en-US" altLang="zh-CN" sz="3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+mj-cs"/>
                </a:rPr>
                <a:t>Anywhere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127760" y="3484821"/>
            <a:ext cx="2939753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Bike-Sharing Service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r>
              <a:rPr lang="en-US" sz="900" dirty="0"/>
              <a:t>Yixin Luo, </a:t>
            </a:r>
            <a:r>
              <a:rPr lang="en-US" sz="900" dirty="0" err="1"/>
              <a:t>Dehui</a:t>
            </a:r>
            <a:r>
              <a:rPr lang="en-US" sz="900" dirty="0"/>
              <a:t> </a:t>
            </a:r>
            <a:r>
              <a:rPr lang="en-US" sz="900" dirty="0" err="1"/>
              <a:t>Geng</a:t>
            </a:r>
            <a:r>
              <a:rPr lang="en-US" sz="900" dirty="0"/>
              <a:t>,  Yin Hang, </a:t>
            </a:r>
            <a:r>
              <a:rPr lang="en-US" sz="900" dirty="0" err="1"/>
              <a:t>Haowen</a:t>
            </a:r>
            <a:r>
              <a:rPr lang="en-US" sz="900" dirty="0"/>
              <a:t> Zhu, </a:t>
            </a:r>
            <a:r>
              <a:rPr lang="en-US" sz="900" dirty="0" err="1"/>
              <a:t>Weiqing</a:t>
            </a:r>
            <a:r>
              <a:rPr lang="en-US" sz="900" dirty="0"/>
              <a:t> Li</a:t>
            </a:r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906965" y="159437"/>
            <a:ext cx="974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 6</a:t>
            </a:r>
          </a:p>
        </p:txBody>
      </p:sp>
    </p:spTree>
    <p:extLst>
      <p:ext uri="{BB962C8B-B14F-4D97-AF65-F5344CB8AC3E}">
        <p14:creationId xmlns:p14="http://schemas.microsoft.com/office/powerpoint/2010/main" val="37262465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wind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25 0 L -5.55556E-7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25 0 L 1.23599E-16 0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xmlns="" id="{F933E990-1B3A-4C3B-9F8F-0344434123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867" y="417262"/>
            <a:ext cx="6268513" cy="3038632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6948"/>
            <a:ext cx="2804510" cy="441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327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Click="0">
        <p15:prstTrans prst="origami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50" y="1320800"/>
            <a:ext cx="3263900" cy="32639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011883" y="1809742"/>
            <a:ext cx="2286016" cy="2286016"/>
            <a:chOff x="1586155" y="1428742"/>
            <a:chExt cx="2286016" cy="2286016"/>
          </a:xfrm>
        </p:grpSpPr>
        <p:sp>
          <p:nvSpPr>
            <p:cNvPr id="3" name="椭圆 2"/>
            <p:cNvSpPr/>
            <p:nvPr/>
          </p:nvSpPr>
          <p:spPr>
            <a:xfrm>
              <a:off x="1586155" y="1428742"/>
              <a:ext cx="2286016" cy="2286016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rgbClr val="FFD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>
              <a:off x="1710548" y="1821651"/>
              <a:ext cx="2037230" cy="1571636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ctr">
              <a:no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en-US" altLang="zh-CN" sz="1100" dirty="0"/>
                <a:t>W</a:t>
              </a:r>
              <a:r>
                <a:rPr lang="zh-CN" altLang="zh-CN" sz="1100" dirty="0"/>
                <a:t>e get the weight average of the tweets about different brand of bike share company and plot the precious figure again. </a:t>
              </a:r>
              <a:endParaRPr kumimoji="0" lang="zh-CN" altLang="en-US" sz="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789215" y="1845461"/>
            <a:ext cx="2286016" cy="2286016"/>
            <a:chOff x="1643042" y="1464461"/>
            <a:chExt cx="2286016" cy="2286016"/>
          </a:xfrm>
        </p:grpSpPr>
        <p:sp>
          <p:nvSpPr>
            <p:cNvPr id="6" name="椭圆 5"/>
            <p:cNvSpPr/>
            <p:nvPr/>
          </p:nvSpPr>
          <p:spPr>
            <a:xfrm>
              <a:off x="1643042" y="1464461"/>
              <a:ext cx="2286016" cy="2286016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rgbClr val="FFD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2000232" y="1821651"/>
              <a:ext cx="1726848" cy="1571636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ctr">
              <a:no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zh-CN" altLang="zh-CN" sz="1000" dirty="0"/>
                <a:t>For this figure, the color represents the individuals’ support for the concept of bike share. The deeper color means the citizens support the bike share more.</a:t>
              </a:r>
              <a:endParaRPr kumimoji="0" lang="zh-CN" altLang="en-US" sz="10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</p:txBody>
        </p:sp>
      </p:grpSp>
      <p:sp>
        <p:nvSpPr>
          <p:cNvPr id="11" name="标题 1"/>
          <p:cNvSpPr txBox="1">
            <a:spLocks/>
          </p:cNvSpPr>
          <p:nvPr/>
        </p:nvSpPr>
        <p:spPr>
          <a:xfrm>
            <a:off x="2016134" y="597830"/>
            <a:ext cx="5111732" cy="539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CLICK HERE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D9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TO ADD THE TITLE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D9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38320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14:prism isContent="1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76932" cy="514350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>
            <a:off x="5485223" y="0"/>
            <a:ext cx="0" cy="5143950"/>
          </a:xfrm>
          <a:prstGeom prst="line">
            <a:avLst/>
          </a:prstGeom>
          <a:ln w="57150">
            <a:solidFill>
              <a:srgbClr val="FFD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1"/>
          <p:cNvSpPr txBox="1">
            <a:spLocks/>
          </p:cNvSpPr>
          <p:nvPr/>
        </p:nvSpPr>
        <p:spPr>
          <a:xfrm>
            <a:off x="6004270" y="1459092"/>
            <a:ext cx="2571768" cy="539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D9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Conclusion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D9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70961" y="2237868"/>
            <a:ext cx="290557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400" dirty="0"/>
              <a:t>The business is still under evaluation by some cities. We want to predict the future development of bike-sharing service through this research and offer more strategic decisions for its implementation.</a:t>
            </a:r>
          </a:p>
        </p:txBody>
      </p:sp>
    </p:spTree>
    <p:extLst>
      <p:ext uri="{BB962C8B-B14F-4D97-AF65-F5344CB8AC3E}">
        <p14:creationId xmlns:p14="http://schemas.microsoft.com/office/powerpoint/2010/main" val="372565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2870200" cy="5143500"/>
          </a:xfrm>
          <a:prstGeom prst="rect">
            <a:avLst/>
          </a:prstGeom>
          <a:solidFill>
            <a:srgbClr val="FFD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280150" y="0"/>
            <a:ext cx="2870200" cy="5143500"/>
          </a:xfrm>
          <a:prstGeom prst="rect">
            <a:avLst/>
          </a:prstGeom>
          <a:solidFill>
            <a:srgbClr val="FFD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100"/>
            <a:ext cx="2571016" cy="40512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537" y="969804"/>
            <a:ext cx="2787288" cy="3203892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390900" y="1446055"/>
            <a:ext cx="2362200" cy="2030909"/>
            <a:chOff x="3390900" y="1446055"/>
            <a:chExt cx="2362200" cy="2030909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4800" y="1446055"/>
              <a:ext cx="914400" cy="914398"/>
            </a:xfrm>
            <a:prstGeom prst="rect">
              <a:avLst/>
            </a:prstGeom>
          </p:spPr>
        </p:pic>
        <p:sp>
          <p:nvSpPr>
            <p:cNvPr id="14" name="标题 1"/>
            <p:cNvSpPr txBox="1">
              <a:spLocks/>
            </p:cNvSpPr>
            <p:nvPr/>
          </p:nvSpPr>
          <p:spPr>
            <a:xfrm>
              <a:off x="3390900" y="2597150"/>
              <a:ext cx="2362200" cy="87981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en-US" altLang="zh-CN" sz="3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+mj-cs"/>
                </a:rPr>
                <a:t>THANKS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18438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wind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25 0 L -5.55556E-7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25 0 L 1.23599E-16 0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D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804" y="-38100"/>
            <a:ext cx="6532196" cy="5143500"/>
          </a:xfrm>
          <a:prstGeom prst="rect">
            <a:avLst/>
          </a:prstGeom>
        </p:spPr>
      </p:pic>
      <p:sp>
        <p:nvSpPr>
          <p:cNvPr id="4" name="标题 1"/>
          <p:cNvSpPr txBox="1">
            <a:spLocks/>
          </p:cNvSpPr>
          <p:nvPr/>
        </p:nvSpPr>
        <p:spPr>
          <a:xfrm>
            <a:off x="586154" y="558800"/>
            <a:ext cx="5078046" cy="2768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defTabSz="91440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zh-CN" sz="1600" dirty="0"/>
              <a:t>Bike-Sharing system, a newly raised business model spreading from Europe to all over the world, provides bike-renting service in the public areas of school, community and shopping zone in time-multiplexed leasing model. 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611101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>
        <p15:prstTrans prst="drape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270456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351" y="346661"/>
            <a:ext cx="3728162" cy="2936289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10930" y="3489664"/>
            <a:ext cx="7822224" cy="956014"/>
            <a:chOff x="510930" y="3489664"/>
            <a:chExt cx="7822224" cy="956014"/>
          </a:xfrm>
        </p:grpSpPr>
        <p:sp>
          <p:nvSpPr>
            <p:cNvPr id="7" name="标题 1"/>
            <p:cNvSpPr txBox="1">
              <a:spLocks/>
            </p:cNvSpPr>
            <p:nvPr/>
          </p:nvSpPr>
          <p:spPr>
            <a:xfrm>
              <a:off x="5022849" y="3489664"/>
              <a:ext cx="3310305" cy="95601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en-US" altLang="zh-CN" sz="2400" b="1" dirty="0">
                  <a:solidFill>
                    <a:srgbClr val="FFC000"/>
                  </a:solidFill>
                  <a:latin typeface="微软雅黑" pitchFamily="34" charset="-122"/>
                  <a:ea typeface="微软雅黑" pitchFamily="34" charset="-122"/>
                  <a:cs typeface="+mj-cs"/>
                </a:rPr>
                <a:t>Connect bikes</a:t>
              </a:r>
            </a:p>
            <a:p>
              <a:pPr lvl="0" algn="ctr" defTabSz="914400">
                <a:spcBef>
                  <a:spcPct val="0"/>
                </a:spcBef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j-cs"/>
                </a:rPr>
                <a:t>   Connect the world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endParaRPr>
            </a:p>
          </p:txBody>
        </p:sp>
        <p:sp>
          <p:nvSpPr>
            <p:cNvPr id="8" name="标题 1"/>
            <p:cNvSpPr txBox="1">
              <a:spLocks/>
            </p:cNvSpPr>
            <p:nvPr/>
          </p:nvSpPr>
          <p:spPr>
            <a:xfrm>
              <a:off x="510930" y="3489664"/>
              <a:ext cx="4511919" cy="95601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 defTabSz="914400">
                <a:lnSpc>
                  <a:spcPct val="150000"/>
                </a:lnSpc>
                <a:spcBef>
                  <a:spcPct val="0"/>
                </a:spcBef>
                <a:defRPr/>
              </a:pPr>
              <a:endParaRPr kumimoji="0" lang="zh-CN" altLang="en-US" sz="9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00100" y="3489664"/>
            <a:ext cx="3771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Ofo</a:t>
            </a:r>
            <a:r>
              <a:rPr lang="en-US" altLang="zh-CN" dirty="0"/>
              <a:t> bike-sharing system has become phenomenal and could be easily seen in every corner in the China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255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>
        <p15:prstTrans prst="airplane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6389 2.22222E-6 L -5.55556E-7 2.22222E-6 " pathEditMode="relative" rAng="0" ptsTypes="AA">
                                      <p:cBhvr>
                                        <p:cTn id="9" dur="3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94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82" y="2602006"/>
            <a:ext cx="3907117" cy="242900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060" y="157994"/>
            <a:ext cx="3892922" cy="2444012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4914901" y="600414"/>
            <a:ext cx="3759198" cy="1024061"/>
            <a:chOff x="4914901" y="600414"/>
            <a:chExt cx="3759198" cy="1024061"/>
          </a:xfrm>
        </p:grpSpPr>
        <p:sp>
          <p:nvSpPr>
            <p:cNvPr id="10" name="标题 1"/>
            <p:cNvSpPr txBox="1">
              <a:spLocks/>
            </p:cNvSpPr>
            <p:nvPr/>
          </p:nvSpPr>
          <p:spPr>
            <a:xfrm>
              <a:off x="4914901" y="1135525"/>
              <a:ext cx="3759198" cy="48895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 defTabSz="914400"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en-US" altLang="zh-CN" sz="15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Ofo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 lunched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in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Seattle, bringing one thousands yellow bikes into the city </a:t>
              </a:r>
              <a:endParaRPr kumimoji="0" lang="zh-CN" altLang="en-US" sz="150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</p:txBody>
        </p:sp>
        <p:sp>
          <p:nvSpPr>
            <p:cNvPr id="11" name="标题 1"/>
            <p:cNvSpPr txBox="1">
              <a:spLocks/>
            </p:cNvSpPr>
            <p:nvPr/>
          </p:nvSpPr>
          <p:spPr>
            <a:xfrm>
              <a:off x="4914901" y="600414"/>
              <a:ext cx="819149" cy="10443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 defTabSz="914400">
                <a:spcBef>
                  <a:spcPct val="0"/>
                </a:spcBef>
                <a:defRPr/>
              </a:pPr>
              <a:r>
                <a:rPr lang="en-US" altLang="zh-CN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2017/ 08/ 17</a:t>
              </a:r>
              <a:endParaRPr kumimoji="0" lang="zh-CN" altLang="en-US" sz="80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</p:txBody>
        </p:sp>
      </p:grpSp>
      <p:sp>
        <p:nvSpPr>
          <p:cNvPr id="14" name="标题 1"/>
          <p:cNvSpPr txBox="1">
            <a:spLocks/>
          </p:cNvSpPr>
          <p:nvPr/>
        </p:nvSpPr>
        <p:spPr>
          <a:xfrm>
            <a:off x="3740150" y="2920627"/>
            <a:ext cx="819149" cy="1044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defTabSz="914400">
              <a:spcBef>
                <a:spcPct val="0"/>
              </a:spcBef>
              <a:defRPr/>
            </a:pPr>
            <a:r>
              <a:rPr lang="en-US" altLang="zh-CN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2017/ 09/ 14</a:t>
            </a:r>
            <a:endParaRPr kumimoji="0" lang="zh-CN" altLang="en-US" sz="80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xmlns="" id="{6161EAB2-9B47-4476-8463-AB03C4EF5F5F}"/>
              </a:ext>
            </a:extLst>
          </p:cNvPr>
          <p:cNvSpPr txBox="1">
            <a:spLocks/>
          </p:cNvSpPr>
          <p:nvPr/>
        </p:nvSpPr>
        <p:spPr>
          <a:xfrm>
            <a:off x="753035" y="3166782"/>
            <a:ext cx="3806264" cy="1062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defTabSz="91440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Worcester became the second U.S. city to receive the iconic sunny-yellow bikes</a:t>
            </a:r>
            <a:endParaRPr kumimoji="0" lang="zh-CN" altLang="en-US" sz="150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8085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"/>
            <a:ext cx="9144000" cy="5142895"/>
          </a:xfrm>
          <a:prstGeom prst="rect">
            <a:avLst/>
          </a:prstGeom>
        </p:spPr>
      </p:pic>
      <p:sp>
        <p:nvSpPr>
          <p:cNvPr id="8" name="标题 1"/>
          <p:cNvSpPr txBox="1">
            <a:spLocks/>
          </p:cNvSpPr>
          <p:nvPr/>
        </p:nvSpPr>
        <p:spPr>
          <a:xfrm>
            <a:off x="339251" y="1922929"/>
            <a:ext cx="3767992" cy="11598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defTabSz="914400">
              <a:spcBef>
                <a:spcPct val="0"/>
              </a:spcBef>
              <a:defRPr/>
            </a:pPr>
            <a:r>
              <a:rPr kumimoji="0" lang="en-US" altLang="zh-CN" sz="25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       </a:t>
            </a:r>
            <a:r>
              <a:rPr kumimoji="0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Who is the next?</a:t>
            </a:r>
            <a:endParaRPr kumimoji="0" lang="zh-CN" altLang="en-US" sz="2500" b="1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1706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14:ferris dir="l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588" y="452739"/>
            <a:ext cx="2915624" cy="4594317"/>
          </a:xfrm>
          <a:prstGeom prst="rect">
            <a:avLst/>
          </a:prstGeom>
        </p:spPr>
      </p:pic>
      <p:pic>
        <p:nvPicPr>
          <p:cNvPr id="41" name="Picture 40" descr="A close up of a map&#10;&#10;Description generated with very high confidence">
            <a:extLst>
              <a:ext uri="{FF2B5EF4-FFF2-40B4-BE49-F238E27FC236}">
                <a16:creationId xmlns:a16="http://schemas.microsoft.com/office/drawing/2014/main" xmlns="" id="{F933E990-1B3A-4C3B-9F8F-0344434123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841"/>
            <a:ext cx="6420971" cy="310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640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Click="0">
        <p15:prstTrans prst="origami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882257" y="949318"/>
            <a:ext cx="3469833" cy="776944"/>
            <a:chOff x="882257" y="606418"/>
            <a:chExt cx="3469833" cy="776944"/>
          </a:xfrm>
        </p:grpSpPr>
        <p:sp>
          <p:nvSpPr>
            <p:cNvPr id="3" name="矩形 2"/>
            <p:cNvSpPr/>
            <p:nvPr/>
          </p:nvSpPr>
          <p:spPr>
            <a:xfrm>
              <a:off x="1417259" y="709138"/>
              <a:ext cx="2934831" cy="571504"/>
            </a:xfrm>
            <a:prstGeom prst="rect">
              <a:avLst/>
            </a:prstGeom>
            <a:solidFill>
              <a:srgbClr val="FFD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882257" y="606418"/>
              <a:ext cx="776944" cy="776944"/>
            </a:xfrm>
            <a:prstGeom prst="ellipse">
              <a:avLst/>
            </a:prstGeom>
            <a:solidFill>
              <a:srgbClr val="FFD900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标题 1"/>
            <p:cNvSpPr txBox="1">
              <a:spLocks/>
            </p:cNvSpPr>
            <p:nvPr/>
          </p:nvSpPr>
          <p:spPr>
            <a:xfrm>
              <a:off x="988632" y="797356"/>
              <a:ext cx="564194" cy="39506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j-cs"/>
                </a:rPr>
                <a:t>01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1774450" y="852014"/>
              <a:ext cx="285752" cy="2857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√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82257" y="2091597"/>
            <a:ext cx="3469833" cy="776944"/>
            <a:chOff x="882257" y="1748697"/>
            <a:chExt cx="3469833" cy="776944"/>
          </a:xfrm>
        </p:grpSpPr>
        <p:sp>
          <p:nvSpPr>
            <p:cNvPr id="17" name="矩形 16"/>
            <p:cNvSpPr/>
            <p:nvPr/>
          </p:nvSpPr>
          <p:spPr>
            <a:xfrm>
              <a:off x="1417259" y="1851417"/>
              <a:ext cx="2934831" cy="571504"/>
            </a:xfrm>
            <a:prstGeom prst="rect">
              <a:avLst/>
            </a:prstGeom>
            <a:solidFill>
              <a:srgbClr val="FFD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882257" y="1748697"/>
              <a:ext cx="776944" cy="776944"/>
            </a:xfrm>
            <a:prstGeom prst="ellipse">
              <a:avLst/>
            </a:prstGeom>
            <a:solidFill>
              <a:srgbClr val="FFD900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标题 1"/>
            <p:cNvSpPr txBox="1">
              <a:spLocks/>
            </p:cNvSpPr>
            <p:nvPr/>
          </p:nvSpPr>
          <p:spPr>
            <a:xfrm>
              <a:off x="988632" y="1939635"/>
              <a:ext cx="564194" cy="39506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j-cs"/>
                </a:rPr>
                <a:t>03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1774450" y="1994293"/>
              <a:ext cx="285752" cy="2857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√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677216" y="949318"/>
            <a:ext cx="3469833" cy="776944"/>
            <a:chOff x="4677216" y="606418"/>
            <a:chExt cx="3469833" cy="776944"/>
          </a:xfrm>
        </p:grpSpPr>
        <p:sp>
          <p:nvSpPr>
            <p:cNvPr id="10" name="矩形 9"/>
            <p:cNvSpPr/>
            <p:nvPr/>
          </p:nvSpPr>
          <p:spPr>
            <a:xfrm>
              <a:off x="5212218" y="709138"/>
              <a:ext cx="2934831" cy="571504"/>
            </a:xfrm>
            <a:prstGeom prst="rect">
              <a:avLst/>
            </a:prstGeom>
            <a:solidFill>
              <a:srgbClr val="FFD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4677216" y="606418"/>
              <a:ext cx="776944" cy="776944"/>
            </a:xfrm>
            <a:prstGeom prst="ellipse">
              <a:avLst/>
            </a:prstGeom>
            <a:solidFill>
              <a:srgbClr val="FFD900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标题 1"/>
            <p:cNvSpPr txBox="1">
              <a:spLocks/>
            </p:cNvSpPr>
            <p:nvPr/>
          </p:nvSpPr>
          <p:spPr>
            <a:xfrm>
              <a:off x="4783591" y="797356"/>
              <a:ext cx="564194" cy="39506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j-cs"/>
                </a:rPr>
                <a:t>02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5569409" y="852014"/>
              <a:ext cx="285752" cy="2857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√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677216" y="2091597"/>
            <a:ext cx="3469833" cy="776944"/>
            <a:chOff x="4677216" y="1748697"/>
            <a:chExt cx="3469833" cy="776944"/>
          </a:xfrm>
        </p:grpSpPr>
        <p:sp>
          <p:nvSpPr>
            <p:cNvPr id="24" name="矩形 23"/>
            <p:cNvSpPr/>
            <p:nvPr/>
          </p:nvSpPr>
          <p:spPr>
            <a:xfrm>
              <a:off x="5212218" y="1851417"/>
              <a:ext cx="2934831" cy="571504"/>
            </a:xfrm>
            <a:prstGeom prst="rect">
              <a:avLst/>
            </a:prstGeom>
            <a:solidFill>
              <a:srgbClr val="FFD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4677216" y="1748697"/>
              <a:ext cx="776944" cy="776944"/>
            </a:xfrm>
            <a:prstGeom prst="ellipse">
              <a:avLst/>
            </a:prstGeom>
            <a:solidFill>
              <a:srgbClr val="FFD900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标题 1"/>
            <p:cNvSpPr txBox="1">
              <a:spLocks/>
            </p:cNvSpPr>
            <p:nvPr/>
          </p:nvSpPr>
          <p:spPr>
            <a:xfrm>
              <a:off x="4783591" y="1939635"/>
              <a:ext cx="564194" cy="39506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j-cs"/>
                </a:rPr>
                <a:t>04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5569409" y="1994293"/>
              <a:ext cx="285752" cy="2857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√</a:t>
              </a:r>
            </a:p>
          </p:txBody>
        </p:sp>
      </p:grpSp>
      <p:pic>
        <p:nvPicPr>
          <p:cNvPr id="38" name="图片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03215"/>
            <a:ext cx="9144000" cy="1740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24F768-25FF-4374-9C85-5A0DBCC8B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391" y="492364"/>
            <a:ext cx="7886700" cy="335751"/>
          </a:xfrm>
        </p:spPr>
        <p:txBody>
          <a:bodyPr>
            <a:noAutofit/>
          </a:bodyPr>
          <a:lstStyle/>
          <a:p>
            <a:pPr algn="ctr"/>
            <a:r>
              <a:rPr lang="en-US" altLang="zh-CN" sz="2400" dirty="0"/>
              <a:t>The next targeted city</a:t>
            </a:r>
            <a:endParaRPr lang="zh-CN" altLang="en-US" sz="24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5FA9951D-735C-499D-A5A3-C5CD1728C9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2060202" y="1096995"/>
            <a:ext cx="213732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The most popular area is Seattle with red color filled. </a:t>
            </a:r>
            <a:r>
              <a:rPr lang="zh-CN" altLang="zh-CN" sz="800" dirty="0"/>
              <a:t>This is in accordance with the real market: Seattle is the one of the cities that share bikes launched firstly</a:t>
            </a:r>
            <a:r>
              <a:rPr lang="en-US" altLang="zh-CN" sz="800" dirty="0"/>
              <a:t>.</a:t>
            </a:r>
            <a:endParaRPr lang="en-US" sz="800" dirty="0"/>
          </a:p>
        </p:txBody>
      </p:sp>
      <p:sp>
        <p:nvSpPr>
          <p:cNvPr id="14" name="Rectangle 13"/>
          <p:cNvSpPr/>
          <p:nvPr/>
        </p:nvSpPr>
        <p:spPr>
          <a:xfrm>
            <a:off x="5885314" y="1052038"/>
            <a:ext cx="21872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00" dirty="0"/>
              <a:t>A </a:t>
            </a:r>
            <a:r>
              <a:rPr lang="zh-CN" altLang="zh-CN" sz="800" dirty="0"/>
              <a:t>small red dot correspond</a:t>
            </a:r>
            <a:r>
              <a:rPr lang="en-US" altLang="zh-CN" sz="800" dirty="0"/>
              <a:t>s </a:t>
            </a:r>
            <a:r>
              <a:rPr lang="zh-CN" altLang="zh-CN" sz="800" dirty="0"/>
              <a:t>to the Washington city and the adjacent area has green color in the map</a:t>
            </a:r>
            <a:r>
              <a:rPr lang="en-US" sz="800" dirty="0"/>
              <a:t>. The bike-sharing business </a:t>
            </a:r>
            <a:r>
              <a:rPr lang="en-US" altLang="zh-CN" sz="800" dirty="0"/>
              <a:t>is still being spreading</a:t>
            </a:r>
            <a:r>
              <a:rPr lang="en-US" sz="800" dirty="0"/>
              <a:t> and might be introduced to this area.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066090" y="2298679"/>
            <a:ext cx="2286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For other cities, the concept of bike-sharing system is relatively new.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855160" y="2289304"/>
            <a:ext cx="2217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Eastern U.S  might also be the potential place to be the next targeted market.</a:t>
            </a:r>
          </a:p>
        </p:txBody>
      </p:sp>
    </p:spTree>
    <p:extLst>
      <p:ext uri="{BB962C8B-B14F-4D97-AF65-F5344CB8AC3E}">
        <p14:creationId xmlns:p14="http://schemas.microsoft.com/office/powerpoint/2010/main" val="30350793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>
        <p15:prstTrans prst="prestige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xmlns="" id="{F933E990-1B3A-4C3B-9F8F-0344434123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106" y="363474"/>
            <a:ext cx="5048504" cy="3332012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10" y="363474"/>
            <a:ext cx="2804510" cy="441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012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Click="0">
        <p15:prstTrans prst="origami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45" y="0"/>
            <a:ext cx="4946445" cy="5143500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5384156" y="1126263"/>
            <a:ext cx="2967668" cy="720000"/>
            <a:chOff x="5149206" y="1037363"/>
            <a:chExt cx="2967668" cy="720000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49206" y="1037363"/>
              <a:ext cx="720000" cy="720000"/>
            </a:xfrm>
            <a:prstGeom prst="rect">
              <a:avLst/>
            </a:prstGeom>
          </p:spPr>
        </p:pic>
        <p:grpSp>
          <p:nvGrpSpPr>
            <p:cNvPr id="13" name="组合 12"/>
            <p:cNvGrpSpPr/>
            <p:nvPr/>
          </p:nvGrpSpPr>
          <p:grpSpPr>
            <a:xfrm>
              <a:off x="5653206" y="1271363"/>
              <a:ext cx="432000" cy="252000"/>
              <a:chOff x="5092344" y="1271363"/>
              <a:chExt cx="432000" cy="252000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5092344" y="1271363"/>
                <a:ext cx="432000" cy="252000"/>
              </a:xfrm>
              <a:prstGeom prst="rect">
                <a:avLst/>
              </a:prstGeom>
              <a:solidFill>
                <a:srgbClr val="FFD900">
                  <a:alpha val="48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标题 1"/>
              <p:cNvSpPr txBox="1">
                <a:spLocks/>
              </p:cNvSpPr>
              <p:nvPr/>
            </p:nvSpPr>
            <p:spPr>
              <a:xfrm>
                <a:off x="5149206" y="1281092"/>
                <a:ext cx="318276" cy="232542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/>
              <a:p>
                <a:pPr lvl="0" algn="ctr">
                  <a:spcBef>
                    <a:spcPct val="0"/>
                  </a:spcBef>
                </a:pPr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j-cs"/>
                  </a:rPr>
                  <a:t>01</a:t>
                </a:r>
              </a:p>
            </p:txBody>
          </p:sp>
        </p:grpSp>
        <p:sp>
          <p:nvSpPr>
            <p:cNvPr id="4" name="副标题 2"/>
            <p:cNvSpPr txBox="1">
              <a:spLocks/>
            </p:cNvSpPr>
            <p:nvPr/>
          </p:nvSpPr>
          <p:spPr>
            <a:xfrm>
              <a:off x="6085206" y="1218768"/>
              <a:ext cx="2031668" cy="35719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 indent="-342900">
                <a:lnSpc>
                  <a:spcPct val="150000"/>
                </a:lnSpc>
                <a:spcBef>
                  <a:spcPct val="20000"/>
                </a:spcBef>
              </a:pPr>
              <a:endParaRPr lang="en-US" altLang="zh-CN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384156" y="2199413"/>
            <a:ext cx="936000" cy="720000"/>
            <a:chOff x="5149206" y="2123213"/>
            <a:chExt cx="936000" cy="720000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49206" y="2123213"/>
              <a:ext cx="720000" cy="720000"/>
            </a:xfrm>
            <a:prstGeom prst="rect">
              <a:avLst/>
            </a:prstGeom>
          </p:spPr>
        </p:pic>
        <p:grpSp>
          <p:nvGrpSpPr>
            <p:cNvPr id="14" name="组合 13"/>
            <p:cNvGrpSpPr/>
            <p:nvPr/>
          </p:nvGrpSpPr>
          <p:grpSpPr>
            <a:xfrm>
              <a:off x="5653206" y="2357213"/>
              <a:ext cx="432000" cy="252000"/>
              <a:chOff x="5092344" y="2335637"/>
              <a:chExt cx="432000" cy="25200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092344" y="2335637"/>
                <a:ext cx="432000" cy="252000"/>
              </a:xfrm>
              <a:prstGeom prst="rect">
                <a:avLst/>
              </a:prstGeom>
              <a:solidFill>
                <a:srgbClr val="FFD900">
                  <a:alpha val="48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标题 1"/>
              <p:cNvSpPr txBox="1">
                <a:spLocks/>
              </p:cNvSpPr>
              <p:nvPr/>
            </p:nvSpPr>
            <p:spPr>
              <a:xfrm>
                <a:off x="5149206" y="2345366"/>
                <a:ext cx="318276" cy="232542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/>
              <a:p>
                <a:pPr lvl="0" algn="ctr">
                  <a:spcBef>
                    <a:spcPct val="0"/>
                  </a:spcBef>
                </a:pPr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j-cs"/>
                  </a:rPr>
                  <a:t>02</a:t>
                </a: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5384156" y="3272563"/>
            <a:ext cx="936000" cy="720000"/>
            <a:chOff x="5149206" y="3183663"/>
            <a:chExt cx="936000" cy="720000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49206" y="3183663"/>
              <a:ext cx="720000" cy="720000"/>
            </a:xfrm>
            <a:prstGeom prst="rect">
              <a:avLst/>
            </a:prstGeom>
          </p:spPr>
        </p:pic>
        <p:grpSp>
          <p:nvGrpSpPr>
            <p:cNvPr id="15" name="组合 14"/>
            <p:cNvGrpSpPr/>
            <p:nvPr/>
          </p:nvGrpSpPr>
          <p:grpSpPr>
            <a:xfrm>
              <a:off x="5653206" y="3417663"/>
              <a:ext cx="432000" cy="252000"/>
              <a:chOff x="5092344" y="3399911"/>
              <a:chExt cx="432000" cy="252000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5092344" y="3399911"/>
                <a:ext cx="432000" cy="252000"/>
              </a:xfrm>
              <a:prstGeom prst="rect">
                <a:avLst/>
              </a:prstGeom>
              <a:solidFill>
                <a:srgbClr val="FFD900">
                  <a:alpha val="48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标题 1"/>
              <p:cNvSpPr txBox="1">
                <a:spLocks/>
              </p:cNvSpPr>
              <p:nvPr/>
            </p:nvSpPr>
            <p:spPr>
              <a:xfrm>
                <a:off x="5149206" y="3409640"/>
                <a:ext cx="318276" cy="232542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/>
              <a:p>
                <a:pPr lvl="0" algn="ctr">
                  <a:spcBef>
                    <a:spcPct val="0"/>
                  </a:spcBef>
                </a:pPr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j-cs"/>
                  </a:rPr>
                  <a:t>03</a:t>
                </a:r>
              </a:p>
            </p:txBody>
          </p:sp>
        </p:grpSp>
      </p:grpSp>
      <p:cxnSp>
        <p:nvCxnSpPr>
          <p:cNvPr id="11" name="直接连接符 10"/>
          <p:cNvCxnSpPr/>
          <p:nvPr/>
        </p:nvCxnSpPr>
        <p:spPr>
          <a:xfrm>
            <a:off x="4946006" y="-225"/>
            <a:ext cx="0" cy="5143950"/>
          </a:xfrm>
          <a:prstGeom prst="line">
            <a:avLst/>
          </a:prstGeom>
          <a:ln w="57150">
            <a:solidFill>
              <a:srgbClr val="FFD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CB210D-BE95-46DE-A4F3-A517135E031F}"/>
              </a:ext>
            </a:extLst>
          </p:cNvPr>
          <p:cNvSpPr txBox="1"/>
          <p:nvPr/>
        </p:nvSpPr>
        <p:spPr>
          <a:xfrm>
            <a:off x="5264209" y="364176"/>
            <a:ext cx="3499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Current Development Analysis</a:t>
            </a:r>
            <a:endParaRPr lang="zh-CN" altLang="en-US" dirty="0"/>
          </a:p>
        </p:txBody>
      </p:sp>
      <p:sp>
        <p:nvSpPr>
          <p:cNvPr id="22" name="Rectangle 21"/>
          <p:cNvSpPr/>
          <p:nvPr/>
        </p:nvSpPr>
        <p:spPr>
          <a:xfrm>
            <a:off x="6357643" y="1308416"/>
            <a:ext cx="2286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The size of the circles refers to the popularity of certain bike-sharing brand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357643" y="2211103"/>
            <a:ext cx="240564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Some cities are overlapped by two circles, which indicates that two famous brand has put bicycles in this area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400476" y="3355564"/>
            <a:ext cx="25252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000" dirty="0"/>
              <a:t>The color refers to the customer satisfaction to </a:t>
            </a:r>
            <a:r>
              <a:rPr lang="en-US" altLang="zh-CN" sz="1000" dirty="0"/>
              <a:t>certain brand </a:t>
            </a:r>
            <a:r>
              <a:rPr lang="en-US" sz="1000" dirty="0"/>
              <a:t>bike-sharing service. Color from light to dark means the satisfaction goes up.</a:t>
            </a:r>
          </a:p>
        </p:txBody>
      </p:sp>
    </p:spTree>
    <p:extLst>
      <p:ext uri="{BB962C8B-B14F-4D97-AF65-F5344CB8AC3E}">
        <p14:creationId xmlns:p14="http://schemas.microsoft.com/office/powerpoint/2010/main" val="277415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3000">
        <p14:warp dir="in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25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www.33ppt.com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1275</TotalTime>
  <Words>441</Words>
  <Application>Microsoft Macintosh PowerPoint</Application>
  <PresentationFormat>全屏显示(16:9)</PresentationFormat>
  <Paragraphs>57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等线</vt:lpstr>
      <vt:lpstr>等线 Light</vt:lpstr>
      <vt:lpstr>微软雅黑</vt:lpstr>
      <vt:lpstr>www.33ppt.com​​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The next targeted city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creator>www.33ppt.com</dc:creator>
  <cp:lastModifiedBy>Office</cp:lastModifiedBy>
  <cp:revision>25</cp:revision>
  <dcterms:created xsi:type="dcterms:W3CDTF">2017-04-07T06:31:50Z</dcterms:created>
  <dcterms:modified xsi:type="dcterms:W3CDTF">2017-09-21T20:17:33Z</dcterms:modified>
</cp:coreProperties>
</file>

<file path=docProps/thumbnail.jpeg>
</file>